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 id="262" r:id="rId3"/>
    <p:sldId id="263" r:id="rId4"/>
    <p:sldId id="264" r:id="rId5"/>
    <p:sldId id="258" r:id="rId6"/>
    <p:sldId id="259" r:id="rId7"/>
    <p:sldId id="260" r:id="rId8"/>
    <p:sldId id="268" r:id="rId9"/>
    <p:sldId id="261" r:id="rId10"/>
    <p:sldId id="265" r:id="rId11"/>
    <p:sldId id="266" r:id="rId12"/>
    <p:sldId id="267" r:id="rId13"/>
    <p:sldId id="269" r:id="rId14"/>
    <p:sldId id="270"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3"/>
    <p:restoredTop sz="94630"/>
  </p:normalViewPr>
  <p:slideViewPr>
    <p:cSldViewPr snapToGrid="0">
      <p:cViewPr>
        <p:scale>
          <a:sx n="120" d="100"/>
          <a:sy n="12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GB"/>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A5A8153-D613-6243-95FA-FD76724EC2FA}" type="datetimeFigureOut">
              <a:rPr lang="en-DE" smtClean="0"/>
              <a:t>12.07.23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rIns="45720"/>
          <a:lstStyle/>
          <a:p>
            <a:fld id="{6B7D25ED-95A0-C34B-A95B-B0F47CC7CEB9}" type="slidenum">
              <a:rPr lang="en-DE" smtClean="0"/>
              <a:t>‹#›</a:t>
            </a:fld>
            <a:endParaRPr lang="en-DE"/>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53763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5A8153-D613-6243-95FA-FD76724EC2FA}" type="datetimeFigureOut">
              <a:rPr lang="en-DE" smtClean="0"/>
              <a:t>12.07.23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395444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5A8153-D613-6243-95FA-FD76724EC2FA}" type="datetimeFigureOut">
              <a:rPr lang="en-DE" smtClean="0"/>
              <a:t>12.07.23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1320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5A8153-D613-6243-95FA-FD76724EC2FA}" type="datetimeFigureOut">
              <a:rPr lang="en-DE" smtClean="0"/>
              <a:t>12.07.23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6B7D25ED-95A0-C34B-A95B-B0F47CC7CEB9}" type="slidenum">
              <a:rPr lang="en-DE" smtClean="0"/>
              <a:t>‹#›</a:t>
            </a:fld>
            <a:endParaRPr lang="en-DE"/>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45381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GB"/>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A5A8153-D613-6243-95FA-FD76724EC2FA}" type="datetimeFigureOut">
              <a:rPr lang="en-DE" smtClean="0"/>
              <a:t>12.07.23</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538838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A5A8153-D613-6243-95FA-FD76724EC2FA}" type="datetimeFigureOut">
              <a:rPr lang="en-DE" smtClean="0"/>
              <a:t>12.07.23</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6B7D25ED-95A0-C34B-A95B-B0F47CC7CEB9}" type="slidenum">
              <a:rPr lang="en-DE" smtClean="0"/>
              <a:t>‹#›</a:t>
            </a:fld>
            <a:endParaRPr lang="en-DE"/>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6762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A5A8153-D613-6243-95FA-FD76724EC2FA}" type="datetimeFigureOut">
              <a:rPr lang="en-DE" smtClean="0"/>
              <a:t>12.07.23</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160314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A5A8153-D613-6243-95FA-FD76724EC2FA}" type="datetimeFigureOut">
              <a:rPr lang="en-DE" smtClean="0"/>
              <a:t>12.07.23</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6B7D25ED-95A0-C34B-A95B-B0F47CC7CEB9}" type="slidenum">
              <a:rPr lang="en-DE" smtClean="0"/>
              <a:t>‹#›</a:t>
            </a:fld>
            <a:endParaRPr lang="en-DE"/>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95550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A5A8153-D613-6243-95FA-FD76724EC2FA}" type="datetimeFigureOut">
              <a:rPr lang="en-DE" smtClean="0"/>
              <a:t>12.07.23</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229610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A5A8153-D613-6243-95FA-FD76724EC2FA}" type="datetimeFigureOut">
              <a:rPr lang="en-DE" smtClean="0"/>
              <a:t>12.07.23</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647712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A5A8153-D613-6243-95FA-FD76724EC2FA}" type="datetimeFigureOut">
              <a:rPr lang="en-DE" smtClean="0"/>
              <a:t>12.07.23</a:t>
            </a:fld>
            <a:endParaRPr lang="en-DE"/>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B7D25ED-95A0-C34B-A95B-B0F47CC7CEB9}" type="slidenum">
              <a:rPr lang="en-DE" smtClean="0"/>
              <a:t>‹#›</a:t>
            </a:fld>
            <a:endParaRPr lang="en-DE"/>
          </a:p>
        </p:txBody>
      </p:sp>
    </p:spTree>
    <p:extLst>
      <p:ext uri="{BB962C8B-B14F-4D97-AF65-F5344CB8AC3E}">
        <p14:creationId xmlns:p14="http://schemas.microsoft.com/office/powerpoint/2010/main" val="15657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A5A8153-D613-6243-95FA-FD76724EC2FA}" type="datetimeFigureOut">
              <a:rPr lang="en-DE" smtClean="0"/>
              <a:t>12.07.23</a:t>
            </a:fld>
            <a:endParaRPr lang="en-DE"/>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B7D25ED-95A0-C34B-A95B-B0F47CC7CEB9}" type="slidenum">
              <a:rPr lang="en-DE" smtClean="0"/>
              <a:t>‹#›</a:t>
            </a:fld>
            <a:endParaRPr lang="en-DE"/>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013696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B8DD06-1E38-E9B3-48B8-F4282B148FF4}"/>
              </a:ext>
            </a:extLst>
          </p:cNvPr>
          <p:cNvSpPr/>
          <p:nvPr/>
        </p:nvSpPr>
        <p:spPr>
          <a:xfrm>
            <a:off x="1969804" y="3428998"/>
            <a:ext cx="3973282" cy="2268559"/>
          </a:xfrm>
          <a:prstGeom prst="rect">
            <a:avLst/>
          </a:prstGeom>
        </p:spPr>
        <p:txBody>
          <a:bodyPr vert="horz" lIns="91440" tIns="45720" rIns="91440" bIns="45720" rtlCol="0" anchor="t">
            <a:normAutofit/>
          </a:bodyPr>
          <a:lstStyle/>
          <a:p>
            <a:pPr algn="r" defTabSz="914400">
              <a:lnSpc>
                <a:spcPct val="90000"/>
              </a:lnSpc>
              <a:spcBef>
                <a:spcPct val="0"/>
              </a:spcBef>
              <a:spcAft>
                <a:spcPts val="600"/>
              </a:spcAft>
            </a:pPr>
            <a:r>
              <a:rPr lang="en-US" sz="4800" u="none" strike="noStrike" spc="0">
                <a:ln w="9525">
                  <a:solidFill>
                    <a:schemeClr val="bg1"/>
                  </a:solidFill>
                  <a:prstDash val="solid"/>
                </a:ln>
                <a:latin typeface="+mj-lt"/>
                <a:ea typeface="+mj-ea"/>
                <a:cs typeface="+mj-cs"/>
              </a:rPr>
              <a:t>FIFA Mid Bootcamp</a:t>
            </a:r>
            <a:r>
              <a:rPr lang="en-US" sz="4800" spc="0">
                <a:ln w="9525">
                  <a:solidFill>
                    <a:schemeClr val="bg1"/>
                  </a:solidFill>
                  <a:prstDash val="solid"/>
                </a:ln>
                <a:latin typeface="+mj-lt"/>
                <a:ea typeface="+mj-ea"/>
                <a:cs typeface="+mj-cs"/>
              </a:rPr>
              <a:t> </a:t>
            </a:r>
            <a:r>
              <a:rPr lang="en-US" sz="4800" u="none" strike="noStrike" spc="0">
                <a:ln w="9525">
                  <a:solidFill>
                    <a:schemeClr val="bg1"/>
                  </a:solidFill>
                  <a:prstDash val="solid"/>
                </a:ln>
                <a:latin typeface="+mj-lt"/>
                <a:ea typeface="+mj-ea"/>
                <a:cs typeface="+mj-cs"/>
              </a:rPr>
              <a:t>Project</a:t>
            </a:r>
            <a:endParaRPr lang="en-US" sz="4800" spc="0">
              <a:ln w="9525">
                <a:solidFill>
                  <a:schemeClr val="bg1"/>
                </a:solidFill>
                <a:prstDash val="solid"/>
              </a:ln>
              <a:latin typeface="+mj-lt"/>
              <a:ea typeface="+mj-ea"/>
              <a:cs typeface="+mj-cs"/>
            </a:endParaRPr>
          </a:p>
        </p:txBody>
      </p:sp>
      <p:pic>
        <p:nvPicPr>
          <p:cNvPr id="7" name="Picture 6">
            <a:extLst>
              <a:ext uri="{FF2B5EF4-FFF2-40B4-BE49-F238E27FC236}">
                <a16:creationId xmlns:a16="http://schemas.microsoft.com/office/drawing/2014/main" id="{A1E0A7DD-F004-B08F-B8F7-84A1ECE2C2C0}"/>
              </a:ext>
            </a:extLst>
          </p:cNvPr>
          <p:cNvPicPr>
            <a:picLocks noChangeAspect="1"/>
          </p:cNvPicPr>
          <p:nvPr/>
        </p:nvPicPr>
        <p:blipFill>
          <a:blip r:embed="rId3"/>
          <a:stretch>
            <a:fillRect/>
          </a:stretch>
        </p:blipFill>
        <p:spPr>
          <a:xfrm>
            <a:off x="6248916" y="1630017"/>
            <a:ext cx="4765309" cy="311973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1161320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104C-A042-CB9A-AD53-29F0AFA52E78}"/>
              </a:ext>
            </a:extLst>
          </p:cNvPr>
          <p:cNvSpPr>
            <a:spLocks noGrp="1"/>
          </p:cNvSpPr>
          <p:nvPr>
            <p:ph type="title"/>
          </p:nvPr>
        </p:nvSpPr>
        <p:spPr>
          <a:xfrm>
            <a:off x="1964445" y="808056"/>
            <a:ext cx="2668106" cy="1077229"/>
          </a:xfrm>
        </p:spPr>
        <p:txBody>
          <a:bodyPr>
            <a:normAutofit/>
          </a:bodyPr>
          <a:lstStyle/>
          <a:p>
            <a:pPr algn="l"/>
            <a:r>
              <a:rPr lang="en-DE" sz="1800"/>
              <a:t>Most Important Factors for Determining a Player’s Value</a:t>
            </a:r>
          </a:p>
        </p:txBody>
      </p:sp>
      <p:sp>
        <p:nvSpPr>
          <p:cNvPr id="111" name="Content Placeholder 7">
            <a:extLst>
              <a:ext uri="{FF2B5EF4-FFF2-40B4-BE49-F238E27FC236}">
                <a16:creationId xmlns:a16="http://schemas.microsoft.com/office/drawing/2014/main" id="{0B59EDD8-429B-F664-1D90-72CBB8354B9D}"/>
              </a:ext>
            </a:extLst>
          </p:cNvPr>
          <p:cNvSpPr>
            <a:spLocks noGrp="1"/>
          </p:cNvSpPr>
          <p:nvPr>
            <p:ph idx="1"/>
          </p:nvPr>
        </p:nvSpPr>
        <p:spPr>
          <a:xfrm>
            <a:off x="1964444" y="2052116"/>
            <a:ext cx="2664217" cy="3997828"/>
          </a:xfrm>
        </p:spPr>
        <p:txBody>
          <a:bodyPr>
            <a:normAutofit/>
          </a:bodyPr>
          <a:lstStyle/>
          <a:p>
            <a:r>
              <a:rPr lang="en-US" sz="1600" dirty="0"/>
              <a:t>In this heat map we can see that </a:t>
            </a:r>
            <a:r>
              <a:rPr lang="en-GB" sz="1600" dirty="0" err="1"/>
              <a:t>best_overvall</a:t>
            </a:r>
            <a:r>
              <a:rPr lang="en-GB" sz="1600" dirty="0"/>
              <a:t> is highly correlated with the passing shooting columns. </a:t>
            </a:r>
          </a:p>
          <a:p>
            <a:r>
              <a:rPr lang="en-GB" sz="1600" dirty="0"/>
              <a:t>The </a:t>
            </a:r>
            <a:r>
              <a:rPr lang="en-GB" sz="1600" dirty="0" err="1"/>
              <a:t>defense</a:t>
            </a:r>
            <a:r>
              <a:rPr lang="en-GB" sz="1600" dirty="0"/>
              <a:t> has the lowest correlation with shooting.</a:t>
            </a:r>
            <a:endParaRPr lang="en-US" sz="1600" dirty="0"/>
          </a:p>
        </p:txBody>
      </p:sp>
      <p:pic>
        <p:nvPicPr>
          <p:cNvPr id="4" name="object 3">
            <a:extLst>
              <a:ext uri="{FF2B5EF4-FFF2-40B4-BE49-F238E27FC236}">
                <a16:creationId xmlns:a16="http://schemas.microsoft.com/office/drawing/2014/main" id="{1FB4E807-1CF7-ACCF-2EAD-C50AAE1188D9}"/>
              </a:ext>
            </a:extLst>
          </p:cNvPr>
          <p:cNvPicPr>
            <a:picLocks/>
          </p:cNvPicPr>
          <p:nvPr/>
        </p:nvPicPr>
        <p:blipFill>
          <a:blip r:embed="rId3" cstate="print"/>
          <a:stretch>
            <a:fillRect/>
          </a:stretch>
        </p:blipFill>
        <p:spPr>
          <a:xfrm>
            <a:off x="5598949" y="516834"/>
            <a:ext cx="5461079" cy="5287617"/>
          </a:xfrm>
          <a:prstGeom prst="rect">
            <a:avLst/>
          </a:prstGeom>
          <a:ln w="12700">
            <a:noFill/>
          </a:ln>
        </p:spPr>
      </p:pic>
    </p:spTree>
    <p:extLst>
      <p:ext uri="{BB962C8B-B14F-4D97-AF65-F5344CB8AC3E}">
        <p14:creationId xmlns:p14="http://schemas.microsoft.com/office/powerpoint/2010/main" val="909744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BC92-05F1-1331-7815-70980392B481}"/>
              </a:ext>
            </a:extLst>
          </p:cNvPr>
          <p:cNvSpPr>
            <a:spLocks noGrp="1"/>
          </p:cNvSpPr>
          <p:nvPr>
            <p:ph type="title"/>
          </p:nvPr>
        </p:nvSpPr>
        <p:spPr/>
        <p:txBody>
          <a:bodyPr>
            <a:normAutofit/>
          </a:bodyPr>
          <a:lstStyle/>
          <a:p>
            <a:r>
              <a:rPr lang="en-GB" sz="5400" b="0" i="0" u="none" strike="noStrike" dirty="0">
                <a:effectLst/>
                <a:latin typeface="Söhne"/>
              </a:rPr>
              <a:t>evaluation metrics</a:t>
            </a:r>
            <a:endParaRPr lang="en-DE" sz="7200" dirty="0"/>
          </a:p>
        </p:txBody>
      </p:sp>
      <p:sp>
        <p:nvSpPr>
          <p:cNvPr id="3" name="Content Placeholder 2">
            <a:extLst>
              <a:ext uri="{FF2B5EF4-FFF2-40B4-BE49-F238E27FC236}">
                <a16:creationId xmlns:a16="http://schemas.microsoft.com/office/drawing/2014/main" id="{34FB06B7-7374-6789-9250-600B1D9E33BC}"/>
              </a:ext>
            </a:extLst>
          </p:cNvPr>
          <p:cNvSpPr>
            <a:spLocks noGrp="1"/>
          </p:cNvSpPr>
          <p:nvPr>
            <p:ph idx="1"/>
          </p:nvPr>
        </p:nvSpPr>
        <p:spPr>
          <a:xfrm>
            <a:off x="1206056" y="1585586"/>
            <a:ext cx="7796540" cy="3997828"/>
          </a:xfrm>
        </p:spPr>
        <p:txBody>
          <a:bodyPr/>
          <a:lstStyle/>
          <a:p>
            <a:r>
              <a:rPr lang="en-GB" b="0" i="0" dirty="0">
                <a:effectLst/>
              </a:rPr>
              <a:t>There are 4 types of EM:</a:t>
            </a:r>
          </a:p>
          <a:p>
            <a:r>
              <a:rPr lang="en-GB" b="0" i="0" u="none" strike="noStrike" dirty="0">
                <a:effectLst/>
              </a:rPr>
              <a:t>It includes the R2 score, RMSE (root mean squared error), MSE (mean squared error), and MAE (mean absolute error). These metrics are commonly used to assess the performance of regression models.</a:t>
            </a:r>
            <a:endParaRPr lang="en-GB" dirty="0">
              <a:effectLst/>
            </a:endParaRPr>
          </a:p>
        </p:txBody>
      </p:sp>
    </p:spTree>
    <p:extLst>
      <p:ext uri="{BB962C8B-B14F-4D97-AF65-F5344CB8AC3E}">
        <p14:creationId xmlns:p14="http://schemas.microsoft.com/office/powerpoint/2010/main" val="809374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D0296-4741-4B39-7F12-2C1FD263E24D}"/>
              </a:ext>
            </a:extLst>
          </p:cNvPr>
          <p:cNvSpPr>
            <a:spLocks noGrp="1"/>
          </p:cNvSpPr>
          <p:nvPr>
            <p:ph idx="1"/>
          </p:nvPr>
        </p:nvSpPr>
        <p:spPr>
          <a:xfrm>
            <a:off x="1975805" y="697832"/>
            <a:ext cx="3113184" cy="5352112"/>
          </a:xfrm>
        </p:spPr>
        <p:txBody>
          <a:bodyPr>
            <a:normAutofit lnSpcReduction="10000"/>
          </a:bodyPr>
          <a:lstStyle/>
          <a:p>
            <a:r>
              <a:rPr lang="en-GB" sz="1200" dirty="0"/>
              <a:t>R2 = 0.7619055719752355 </a:t>
            </a:r>
          </a:p>
          <a:p>
            <a:r>
              <a:rPr lang="en-GB" sz="1200" dirty="0"/>
              <a:t>Great fit!</a:t>
            </a:r>
          </a:p>
          <a:p>
            <a:r>
              <a:rPr lang="en-GB" sz="1200" dirty="0"/>
              <a:t>RMSE = 2791440.83781945</a:t>
            </a:r>
          </a:p>
          <a:p>
            <a:pPr marL="457200" lvl="0" indent="-328612" algn="l" rtl="0">
              <a:lnSpc>
                <a:spcPct val="100000"/>
              </a:lnSpc>
              <a:spcBef>
                <a:spcPts val="0"/>
              </a:spcBef>
              <a:spcAft>
                <a:spcPts val="0"/>
              </a:spcAft>
              <a:buClr>
                <a:schemeClr val="dk1"/>
              </a:buClr>
              <a:buSzPts val="1575"/>
              <a:buChar char="●"/>
            </a:pPr>
            <a:r>
              <a:rPr lang="en-GB" sz="1200" dirty="0"/>
              <a:t>Predicted values grouped &amp; close to central </a:t>
            </a:r>
          </a:p>
          <a:p>
            <a:pPr marL="628650" indent="-171450">
              <a:lnSpc>
                <a:spcPct val="100000"/>
              </a:lnSpc>
              <a:spcBef>
                <a:spcPts val="0"/>
              </a:spcBef>
              <a:spcAft>
                <a:spcPts val="0"/>
              </a:spcAft>
            </a:pPr>
            <a:r>
              <a:rPr lang="en-GB" sz="1200" dirty="0"/>
              <a:t>curve</a:t>
            </a:r>
          </a:p>
          <a:p>
            <a:pPr marL="628650" indent="-171450">
              <a:lnSpc>
                <a:spcPct val="100000"/>
              </a:lnSpc>
              <a:spcBef>
                <a:spcPts val="0"/>
              </a:spcBef>
              <a:spcAft>
                <a:spcPts val="0"/>
              </a:spcAft>
              <a:buSzPts val="935"/>
            </a:pPr>
            <a:r>
              <a:rPr lang="en-GB" sz="1200" dirty="0"/>
              <a:t>→ very slight or no surprises to expect</a:t>
            </a:r>
          </a:p>
          <a:p>
            <a:r>
              <a:rPr lang="en-GB" sz="1200" dirty="0"/>
              <a:t>MSE = 7792141951046.153</a:t>
            </a:r>
          </a:p>
          <a:p>
            <a:r>
              <a:rPr lang="en-GB" sz="1200" dirty="0"/>
              <a:t>A</a:t>
            </a:r>
            <a:r>
              <a:rPr lang="en-GB" sz="1200" b="0" i="0" u="none" strike="noStrike" dirty="0">
                <a:effectLst/>
              </a:rPr>
              <a:t>verage squared difference between the predicted and actual values across all data points: not bad </a:t>
            </a:r>
          </a:p>
          <a:p>
            <a:br>
              <a:rPr lang="en-GB" sz="1200" b="0" i="0" u="none" strike="noStrike" dirty="0">
                <a:effectLst/>
              </a:rPr>
            </a:br>
            <a:r>
              <a:rPr lang="en-GB" sz="1200" dirty="0"/>
              <a:t>MAE = 1439461.4130444052</a:t>
            </a:r>
          </a:p>
          <a:p>
            <a:pPr marL="457200" lvl="0" indent="-328612" algn="l" rtl="0">
              <a:lnSpc>
                <a:spcPct val="100000"/>
              </a:lnSpc>
              <a:spcBef>
                <a:spcPts val="0"/>
              </a:spcBef>
              <a:spcAft>
                <a:spcPts val="0"/>
              </a:spcAft>
              <a:buClr>
                <a:schemeClr val="dk1"/>
              </a:buClr>
              <a:buSzPts val="1575"/>
              <a:buChar char="●"/>
            </a:pPr>
            <a:r>
              <a:rPr lang="en-GB" sz="1200" dirty="0"/>
              <a:t>Average error between original and predicted </a:t>
            </a:r>
          </a:p>
          <a:p>
            <a:pPr marL="621450" indent="-171450">
              <a:lnSpc>
                <a:spcPct val="100000"/>
              </a:lnSpc>
              <a:spcBef>
                <a:spcPts val="0"/>
              </a:spcBef>
              <a:spcAft>
                <a:spcPts val="0"/>
              </a:spcAft>
            </a:pPr>
            <a:r>
              <a:rPr lang="en-GB" sz="1200" dirty="0"/>
              <a:t>value: not bad :</a:t>
            </a:r>
          </a:p>
          <a:p>
            <a:pPr marL="450000" indent="0">
              <a:lnSpc>
                <a:spcPct val="100000"/>
              </a:lnSpc>
              <a:spcBef>
                <a:spcPts val="0"/>
              </a:spcBef>
              <a:spcAft>
                <a:spcPts val="0"/>
              </a:spcAft>
              <a:buNone/>
            </a:pPr>
            <a:endParaRPr lang="en-GB" sz="1200" dirty="0"/>
          </a:p>
          <a:p>
            <a:pPr marL="621450" indent="-171450">
              <a:lnSpc>
                <a:spcPct val="100000"/>
              </a:lnSpc>
              <a:spcBef>
                <a:spcPts val="0"/>
              </a:spcBef>
              <a:spcAft>
                <a:spcPts val="0"/>
              </a:spcAft>
            </a:pPr>
            <a:r>
              <a:rPr lang="en-GB" sz="1200" dirty="0"/>
              <a:t>Linear Regression </a:t>
            </a:r>
          </a:p>
          <a:p>
            <a:pPr marL="457200" lvl="0" indent="-325913" algn="l" rtl="0">
              <a:lnSpc>
                <a:spcPct val="100000"/>
              </a:lnSpc>
              <a:spcBef>
                <a:spcPts val="0"/>
              </a:spcBef>
              <a:spcAft>
                <a:spcPts val="0"/>
              </a:spcAft>
              <a:buClr>
                <a:schemeClr val="dk1"/>
              </a:buClr>
              <a:buSzPts val="1533"/>
              <a:buChar char="●"/>
            </a:pPr>
            <a:r>
              <a:rPr lang="en-GB" sz="1200" dirty="0"/>
              <a:t> an appropriate means to perform predictions</a:t>
            </a:r>
          </a:p>
          <a:p>
            <a:endParaRPr lang="en-GB" sz="1200" dirty="0">
              <a:cs typeface="Arial"/>
            </a:endParaRPr>
          </a:p>
        </p:txBody>
      </p:sp>
      <p:pic>
        <p:nvPicPr>
          <p:cNvPr id="4" name="Picture 3">
            <a:extLst>
              <a:ext uri="{FF2B5EF4-FFF2-40B4-BE49-F238E27FC236}">
                <a16:creationId xmlns:a16="http://schemas.microsoft.com/office/drawing/2014/main" id="{E0C91FB4-F224-98C5-7BDD-FFE2434A7356}"/>
              </a:ext>
            </a:extLst>
          </p:cNvPr>
          <p:cNvPicPr>
            <a:picLocks noChangeAspect="1"/>
          </p:cNvPicPr>
          <p:nvPr/>
        </p:nvPicPr>
        <p:blipFill>
          <a:blip r:embed="rId3"/>
          <a:stretch>
            <a:fillRect/>
          </a:stretch>
        </p:blipFill>
        <p:spPr>
          <a:xfrm>
            <a:off x="5756652" y="2348779"/>
            <a:ext cx="417165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668328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D3A8-4CF3-7768-5875-81A831E5A897}"/>
              </a:ext>
            </a:extLst>
          </p:cNvPr>
          <p:cNvSpPr>
            <a:spLocks noGrp="1"/>
          </p:cNvSpPr>
          <p:nvPr>
            <p:ph type="title"/>
          </p:nvPr>
        </p:nvSpPr>
        <p:spPr>
          <a:xfrm>
            <a:off x="1969804" y="3428998"/>
            <a:ext cx="2658856" cy="2268559"/>
          </a:xfrm>
        </p:spPr>
        <p:txBody>
          <a:bodyPr vert="horz" lIns="91440" tIns="45720" rIns="91440" bIns="45720" rtlCol="0" anchor="t">
            <a:normAutofit/>
          </a:bodyPr>
          <a:lstStyle/>
          <a:p>
            <a:r>
              <a:rPr lang="en-US" sz="3200" dirty="0">
                <a:latin typeface="+mn-lt"/>
              </a:rPr>
              <a:t>Top 10 Actual vs Predicted!</a:t>
            </a:r>
          </a:p>
        </p:txBody>
      </p:sp>
      <p:pic>
        <p:nvPicPr>
          <p:cNvPr id="4" name="Google Shape;115;p20">
            <a:extLst>
              <a:ext uri="{FF2B5EF4-FFF2-40B4-BE49-F238E27FC236}">
                <a16:creationId xmlns:a16="http://schemas.microsoft.com/office/drawing/2014/main" id="{0E8E9269-F997-B83B-BD4E-5E180ED2F06E}"/>
              </a:ext>
            </a:extLst>
          </p:cNvPr>
          <p:cNvPicPr preferRelativeResize="0"/>
          <p:nvPr/>
        </p:nvPicPr>
        <p:blipFill>
          <a:blip r:embed="rId3"/>
          <a:stretch>
            <a:fillRect/>
          </a:stretch>
        </p:blipFill>
        <p:spPr>
          <a:xfrm>
            <a:off x="5769658" y="1930899"/>
            <a:ext cx="5284209" cy="2996200"/>
          </a:xfrm>
          <a:prstGeom prst="rect">
            <a:avLst/>
          </a:prstGeom>
          <a:noFill/>
          <a:ln w="12700">
            <a:noFill/>
          </a:ln>
        </p:spPr>
      </p:pic>
    </p:spTree>
    <p:extLst>
      <p:ext uri="{BB962C8B-B14F-4D97-AF65-F5344CB8AC3E}">
        <p14:creationId xmlns:p14="http://schemas.microsoft.com/office/powerpoint/2010/main" val="2096337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8183-9848-2EE5-483E-18D5492D3858}"/>
              </a:ext>
            </a:extLst>
          </p:cNvPr>
          <p:cNvSpPr>
            <a:spLocks noGrp="1"/>
          </p:cNvSpPr>
          <p:nvPr>
            <p:ph type="title"/>
          </p:nvPr>
        </p:nvSpPr>
        <p:spPr>
          <a:xfrm>
            <a:off x="1328446" y="882255"/>
            <a:ext cx="2624446" cy="3044391"/>
          </a:xfrm>
        </p:spPr>
        <p:txBody>
          <a:bodyPr>
            <a:normAutofit/>
          </a:bodyPr>
          <a:lstStyle/>
          <a:p>
            <a:pPr algn="l" defTabSz="832104"/>
            <a:r>
              <a:rPr lang="ca" sz="3094" b="0" i="0" kern="1200" cap="none" dirty="0">
                <a:effectLst/>
                <a:latin typeface="+mn-lt"/>
                <a:ea typeface="+mj-ea"/>
                <a:cs typeface="+mj-cs"/>
              </a:rPr>
              <a:t>Top 10 Actual vs Predicted revealed</a:t>
            </a:r>
            <a:endParaRPr lang="en-DE" dirty="0">
              <a:latin typeface="+mn-lt"/>
            </a:endParaRPr>
          </a:p>
        </p:txBody>
      </p:sp>
      <p:graphicFrame>
        <p:nvGraphicFramePr>
          <p:cNvPr id="4" name="Google Shape;123;p21">
            <a:extLst>
              <a:ext uri="{FF2B5EF4-FFF2-40B4-BE49-F238E27FC236}">
                <a16:creationId xmlns:a16="http://schemas.microsoft.com/office/drawing/2014/main" id="{0175C2FF-9CD9-6904-A2C0-A9F2EF230068}"/>
              </a:ext>
            </a:extLst>
          </p:cNvPr>
          <p:cNvGraphicFramePr/>
          <p:nvPr>
            <p:extLst>
              <p:ext uri="{D42A27DB-BD31-4B8C-83A1-F6EECF244321}">
                <p14:modId xmlns:p14="http://schemas.microsoft.com/office/powerpoint/2010/main" val="1213538682"/>
              </p:ext>
            </p:extLst>
          </p:nvPr>
        </p:nvGraphicFramePr>
        <p:xfrm>
          <a:off x="4167995" y="1462466"/>
          <a:ext cx="3425802" cy="4000488"/>
        </p:xfrm>
        <a:graphic>
          <a:graphicData uri="http://schemas.openxmlformats.org/drawingml/2006/table">
            <a:tbl>
              <a:tblPr>
                <a:noFill/>
              </a:tblPr>
              <a:tblGrid>
                <a:gridCol w="1056409">
                  <a:extLst>
                    <a:ext uri="{9D8B030D-6E8A-4147-A177-3AD203B41FA5}">
                      <a16:colId xmlns:a16="http://schemas.microsoft.com/office/drawing/2014/main" val="20000"/>
                    </a:ext>
                  </a:extLst>
                </a:gridCol>
                <a:gridCol w="575763">
                  <a:extLst>
                    <a:ext uri="{9D8B030D-6E8A-4147-A177-3AD203B41FA5}">
                      <a16:colId xmlns:a16="http://schemas.microsoft.com/office/drawing/2014/main" val="20001"/>
                    </a:ext>
                  </a:extLst>
                </a:gridCol>
                <a:gridCol w="856178">
                  <a:extLst>
                    <a:ext uri="{9D8B030D-6E8A-4147-A177-3AD203B41FA5}">
                      <a16:colId xmlns:a16="http://schemas.microsoft.com/office/drawing/2014/main" val="20002"/>
                    </a:ext>
                  </a:extLst>
                </a:gridCol>
                <a:gridCol w="937452">
                  <a:extLst>
                    <a:ext uri="{9D8B030D-6E8A-4147-A177-3AD203B41FA5}">
                      <a16:colId xmlns:a16="http://schemas.microsoft.com/office/drawing/2014/main" val="20003"/>
                    </a:ext>
                  </a:extLst>
                </a:gridCol>
              </a:tblGrid>
              <a:tr h="335250">
                <a:tc>
                  <a:txBody>
                    <a:bodyPr/>
                    <a:lstStyle/>
                    <a:p>
                      <a:pPr marL="0" lvl="0" indent="0" algn="l" rtl="0">
                        <a:spcBef>
                          <a:spcPts val="0"/>
                        </a:spcBef>
                        <a:spcAft>
                          <a:spcPts val="0"/>
                        </a:spcAft>
                        <a:buNone/>
                      </a:pPr>
                      <a:r>
                        <a:rPr lang="ca" sz="1000" b="1" dirty="0"/>
                        <a:t>Name</a:t>
                      </a:r>
                      <a:endParaRPr sz="10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ca" sz="1000" b="1"/>
                        <a:t>Actual</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ca" sz="1000" b="1"/>
                        <a:t>Predicted</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ca" sz="1000" b="1"/>
                        <a:t>Difference</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43188">
                <a:tc>
                  <a:txBody>
                    <a:bodyPr/>
                    <a:lstStyle/>
                    <a:p>
                      <a:pPr marL="0" lvl="0" indent="0" algn="l" rtl="0">
                        <a:spcBef>
                          <a:spcPts val="0"/>
                        </a:spcBef>
                        <a:spcAft>
                          <a:spcPts val="0"/>
                        </a:spcAft>
                        <a:buNone/>
                      </a:pPr>
                      <a:r>
                        <a:rPr lang="ca" sz="1000"/>
                        <a:t>K. De Bruyne</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91</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88.12</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2.88</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5250">
                <a:tc>
                  <a:txBody>
                    <a:bodyPr/>
                    <a:lstStyle/>
                    <a:p>
                      <a:pPr marL="0" lvl="0" indent="0" algn="l" rtl="0">
                        <a:spcBef>
                          <a:spcPts val="0"/>
                        </a:spcBef>
                        <a:spcAft>
                          <a:spcPts val="0"/>
                        </a:spcAft>
                        <a:buNone/>
                      </a:pPr>
                      <a:r>
                        <a:rPr lang="ca" sz="1000"/>
                        <a:t>M. Salah</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90</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86.72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3.28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5250">
                <a:tc>
                  <a:txBody>
                    <a:bodyPr/>
                    <a:lstStyle/>
                    <a:p>
                      <a:pPr marL="0" lvl="0" indent="0" algn="l" rtl="0">
                        <a:spcBef>
                          <a:spcPts val="0"/>
                        </a:spcBef>
                        <a:spcAft>
                          <a:spcPts val="0"/>
                        </a:spcAft>
                        <a:buNone/>
                      </a:pPr>
                      <a:r>
                        <a:rPr lang="ca" sz="1000"/>
                        <a:t>V. van Dijk</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90</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89.98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7650">
                <a:tc>
                  <a:txBody>
                    <a:bodyPr/>
                    <a:lstStyle/>
                    <a:p>
                      <a:pPr marL="0" lvl="0" indent="0" algn="l" rtl="0">
                        <a:spcBef>
                          <a:spcPts val="0"/>
                        </a:spcBef>
                        <a:spcAft>
                          <a:spcPts val="0"/>
                        </a:spcAft>
                        <a:buNone/>
                      </a:pPr>
                      <a:r>
                        <a:rPr lang="ca" sz="1000"/>
                        <a:t>Sergio Ramos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89</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89.16</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0.16</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5250">
                <a:tc>
                  <a:txBody>
                    <a:bodyPr/>
                    <a:lstStyle/>
                    <a:p>
                      <a:pPr marL="0" lvl="0" indent="0" algn="l" rtl="0">
                        <a:spcBef>
                          <a:spcPts val="0"/>
                        </a:spcBef>
                        <a:spcAft>
                          <a:spcPts val="0"/>
                        </a:spcAft>
                        <a:buNone/>
                      </a:pPr>
                      <a:r>
                        <a:rPr lang="ca" sz="1000"/>
                        <a:t>T. Kroos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85.52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2.48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35250">
                <a:tc>
                  <a:txBody>
                    <a:bodyPr/>
                    <a:lstStyle/>
                    <a:p>
                      <a:pPr marL="0" lvl="0" indent="0" algn="l" rtl="0">
                        <a:spcBef>
                          <a:spcPts val="0"/>
                        </a:spcBef>
                        <a:spcAft>
                          <a:spcPts val="0"/>
                        </a:spcAft>
                        <a:buNone/>
                      </a:pPr>
                      <a:r>
                        <a:rPr lang="ca" sz="1000"/>
                        <a:t>J. Kimmich</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87.31</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0.69</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87650">
                <a:tc>
                  <a:txBody>
                    <a:bodyPr/>
                    <a:lstStyle/>
                    <a:p>
                      <a:pPr marL="0" lvl="0" indent="0" algn="l" rtl="0">
                        <a:spcBef>
                          <a:spcPts val="0"/>
                        </a:spcBef>
                        <a:spcAft>
                          <a:spcPts val="0"/>
                        </a:spcAft>
                        <a:buNone/>
                      </a:pPr>
                      <a:r>
                        <a:rPr lang="ca" sz="1000"/>
                        <a:t>S. Handanovič</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88.15</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0.15</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35250">
                <a:tc>
                  <a:txBody>
                    <a:bodyPr/>
                    <a:lstStyle/>
                    <a:p>
                      <a:pPr marL="0" lvl="0" indent="0" algn="l" rtl="0">
                        <a:spcBef>
                          <a:spcPts val="0"/>
                        </a:spcBef>
                        <a:spcAft>
                          <a:spcPts val="0"/>
                        </a:spcAft>
                        <a:buNone/>
                      </a:pPr>
                      <a:r>
                        <a:rPr lang="ca" sz="1000"/>
                        <a:t>Ederson</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35250">
                <a:tc>
                  <a:txBody>
                    <a:bodyPr/>
                    <a:lstStyle/>
                    <a:p>
                      <a:pPr marL="0" lvl="0" indent="0" algn="l" rtl="0">
                        <a:spcBef>
                          <a:spcPts val="0"/>
                        </a:spcBef>
                        <a:spcAft>
                          <a:spcPts val="0"/>
                        </a:spcAft>
                        <a:buNone/>
                      </a:pPr>
                      <a:r>
                        <a:rPr lang="ca" sz="1000"/>
                        <a:t>N. Kanté</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85.44</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2.56</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35250">
                <a:tc>
                  <a:txBody>
                    <a:bodyPr/>
                    <a:lstStyle/>
                    <a:p>
                      <a:pPr marL="0" lvl="0" indent="0" algn="l" rtl="0">
                        <a:spcBef>
                          <a:spcPts val="0"/>
                        </a:spcBef>
                        <a:spcAft>
                          <a:spcPts val="0"/>
                        </a:spcAft>
                        <a:buNone/>
                      </a:pPr>
                      <a:r>
                        <a:rPr lang="ca" sz="1000"/>
                        <a:t>C. Immobile</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87</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84.85</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dirty="0"/>
                        <a:t>2.15</a:t>
                      </a:r>
                      <a:endParaRPr sz="1000" dirty="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 name="Google Shape;124;p21">
            <a:extLst>
              <a:ext uri="{FF2B5EF4-FFF2-40B4-BE49-F238E27FC236}">
                <a16:creationId xmlns:a16="http://schemas.microsoft.com/office/drawing/2014/main" id="{E1626E8C-FDCE-9EF6-0738-01BE7A4E4EFB}"/>
              </a:ext>
            </a:extLst>
          </p:cNvPr>
          <p:cNvGraphicFramePr/>
          <p:nvPr>
            <p:extLst>
              <p:ext uri="{D42A27DB-BD31-4B8C-83A1-F6EECF244321}">
                <p14:modId xmlns:p14="http://schemas.microsoft.com/office/powerpoint/2010/main" val="110145759"/>
              </p:ext>
            </p:extLst>
          </p:nvPr>
        </p:nvGraphicFramePr>
        <p:xfrm>
          <a:off x="7808901" y="1428756"/>
          <a:ext cx="2586900" cy="3840150"/>
        </p:xfrm>
        <a:graphic>
          <a:graphicData uri="http://schemas.openxmlformats.org/drawingml/2006/table">
            <a:tbl>
              <a:tblPr>
                <a:noFill/>
              </a:tblPr>
              <a:tblGrid>
                <a:gridCol w="1042022">
                  <a:extLst>
                    <a:ext uri="{9D8B030D-6E8A-4147-A177-3AD203B41FA5}">
                      <a16:colId xmlns:a16="http://schemas.microsoft.com/office/drawing/2014/main" val="20000"/>
                    </a:ext>
                  </a:extLst>
                </a:gridCol>
                <a:gridCol w="709278">
                  <a:extLst>
                    <a:ext uri="{9D8B030D-6E8A-4147-A177-3AD203B41FA5}">
                      <a16:colId xmlns:a16="http://schemas.microsoft.com/office/drawing/2014/main" val="20001"/>
                    </a:ext>
                  </a:extLst>
                </a:gridCol>
                <a:gridCol w="835600">
                  <a:extLst>
                    <a:ext uri="{9D8B030D-6E8A-4147-A177-3AD203B41FA5}">
                      <a16:colId xmlns:a16="http://schemas.microsoft.com/office/drawing/2014/main" val="20002"/>
                    </a:ext>
                  </a:extLst>
                </a:gridCol>
              </a:tblGrid>
              <a:tr h="256150">
                <a:tc>
                  <a:txBody>
                    <a:bodyPr/>
                    <a:lstStyle/>
                    <a:p>
                      <a:pPr marL="0" lvl="0" indent="0" algn="l" rtl="0">
                        <a:spcBef>
                          <a:spcPts val="0"/>
                        </a:spcBef>
                        <a:spcAft>
                          <a:spcPts val="0"/>
                        </a:spcAft>
                        <a:buNone/>
                      </a:pPr>
                      <a:r>
                        <a:rPr lang="ca" sz="1000" b="1"/>
                        <a:t>Name</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4D4D4"/>
                    </a:solidFill>
                  </a:tcPr>
                </a:tc>
                <a:tc>
                  <a:txBody>
                    <a:bodyPr/>
                    <a:lstStyle/>
                    <a:p>
                      <a:pPr marL="0" lvl="0" indent="0" algn="l" rtl="0">
                        <a:spcBef>
                          <a:spcPts val="0"/>
                        </a:spcBef>
                        <a:spcAft>
                          <a:spcPts val="0"/>
                        </a:spcAft>
                        <a:buNone/>
                      </a:pPr>
                      <a:r>
                        <a:rPr lang="ca" sz="1000" b="1"/>
                        <a:t>Predicted</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4D4D4"/>
                    </a:solidFill>
                  </a:tcPr>
                </a:tc>
                <a:tc>
                  <a:txBody>
                    <a:bodyPr/>
                    <a:lstStyle/>
                    <a:p>
                      <a:pPr marL="0" lvl="0" indent="0" algn="l" rtl="0">
                        <a:spcBef>
                          <a:spcPts val="0"/>
                        </a:spcBef>
                        <a:spcAft>
                          <a:spcPts val="0"/>
                        </a:spcAft>
                        <a:buNone/>
                      </a:pPr>
                      <a:r>
                        <a:rPr lang="ca" sz="1000" b="1"/>
                        <a:t>Difference</a:t>
                      </a:r>
                      <a:endParaRPr sz="10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4D4D4"/>
                    </a:solidFill>
                  </a:tcPr>
                </a:tc>
                <a:extLst>
                  <a:ext uri="{0D108BD9-81ED-4DB2-BD59-A6C34878D82A}">
                    <a16:rowId xmlns:a16="http://schemas.microsoft.com/office/drawing/2014/main" val="10000"/>
                  </a:ext>
                </a:extLst>
              </a:tr>
              <a:tr h="325725">
                <a:tc>
                  <a:txBody>
                    <a:bodyPr/>
                    <a:lstStyle/>
                    <a:p>
                      <a:pPr marL="0" lvl="0" indent="0" algn="l" rtl="0">
                        <a:spcBef>
                          <a:spcPts val="0"/>
                        </a:spcBef>
                        <a:spcAft>
                          <a:spcPts val="0"/>
                        </a:spcAft>
                        <a:buNone/>
                      </a:pPr>
                      <a:r>
                        <a:rPr lang="ca" sz="1000"/>
                        <a:t>V. van Dijk</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89.98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6675">
                <a:tc>
                  <a:txBody>
                    <a:bodyPr/>
                    <a:lstStyle/>
                    <a:p>
                      <a:pPr marL="0" lvl="0" indent="0" algn="l" rtl="0">
                        <a:spcBef>
                          <a:spcPts val="0"/>
                        </a:spcBef>
                        <a:spcAft>
                          <a:spcPts val="0"/>
                        </a:spcAft>
                        <a:buNone/>
                      </a:pPr>
                      <a:r>
                        <a:rPr lang="ca" sz="1000"/>
                        <a:t>Sergio Ramos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89.16</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0.16</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6675">
                <a:tc>
                  <a:txBody>
                    <a:bodyPr/>
                    <a:lstStyle/>
                    <a:p>
                      <a:pPr marL="0" lvl="0" indent="0" algn="l" rtl="0">
                        <a:spcBef>
                          <a:spcPts val="0"/>
                        </a:spcBef>
                        <a:spcAft>
                          <a:spcPts val="0"/>
                        </a:spcAft>
                        <a:buNone/>
                      </a:pPr>
                      <a:r>
                        <a:rPr lang="ca" sz="1000"/>
                        <a:t>S. Handanovič</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88.15</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0.15</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2275">
                <a:tc>
                  <a:txBody>
                    <a:bodyPr/>
                    <a:lstStyle/>
                    <a:p>
                      <a:pPr marL="0" lvl="0" indent="0" algn="l" rtl="0">
                        <a:spcBef>
                          <a:spcPts val="0"/>
                        </a:spcBef>
                        <a:spcAft>
                          <a:spcPts val="0"/>
                        </a:spcAft>
                        <a:buNone/>
                      </a:pPr>
                      <a:r>
                        <a:rPr lang="ca" sz="1000"/>
                        <a:t>K. De Bruyne</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88.12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2.88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92275">
                <a:tc>
                  <a:txBody>
                    <a:bodyPr/>
                    <a:lstStyle/>
                    <a:p>
                      <a:pPr marL="0" lvl="0" indent="0" algn="l" rtl="0">
                        <a:spcBef>
                          <a:spcPts val="0"/>
                        </a:spcBef>
                        <a:spcAft>
                          <a:spcPts val="0"/>
                        </a:spcAft>
                        <a:buNone/>
                      </a:pPr>
                      <a:r>
                        <a:rPr lang="ca" sz="1000"/>
                        <a:t>Ederson</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88.02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0.02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92275">
                <a:tc>
                  <a:txBody>
                    <a:bodyPr/>
                    <a:lstStyle/>
                    <a:p>
                      <a:pPr marL="0" lvl="0" indent="0" algn="l" rtl="0">
                        <a:spcBef>
                          <a:spcPts val="0"/>
                        </a:spcBef>
                        <a:spcAft>
                          <a:spcPts val="0"/>
                        </a:spcAft>
                        <a:buNone/>
                      </a:pPr>
                      <a:r>
                        <a:rPr lang="ca" sz="1000"/>
                        <a:t>J. Kimmich</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87.31</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0.69</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92275">
                <a:tc>
                  <a:txBody>
                    <a:bodyPr/>
                    <a:lstStyle/>
                    <a:p>
                      <a:pPr marL="0" lvl="0" indent="0" algn="l" rtl="0">
                        <a:spcBef>
                          <a:spcPts val="0"/>
                        </a:spcBef>
                        <a:spcAft>
                          <a:spcPts val="0"/>
                        </a:spcAft>
                        <a:buNone/>
                      </a:pPr>
                      <a:r>
                        <a:rPr lang="ca" sz="1000"/>
                        <a:t>M. Salah</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86.72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3.28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92275">
                <a:tc>
                  <a:txBody>
                    <a:bodyPr/>
                    <a:lstStyle/>
                    <a:p>
                      <a:pPr marL="0" lvl="0" indent="0" algn="l" rtl="0">
                        <a:spcBef>
                          <a:spcPts val="0"/>
                        </a:spcBef>
                        <a:spcAft>
                          <a:spcPts val="0"/>
                        </a:spcAft>
                        <a:buNone/>
                      </a:pPr>
                      <a:r>
                        <a:rPr lang="ca" sz="1000"/>
                        <a:t>A. Robertson</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86.51</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0.49</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92275">
                <a:tc>
                  <a:txBody>
                    <a:bodyPr/>
                    <a:lstStyle/>
                    <a:p>
                      <a:pPr marL="0" lvl="0" indent="0" algn="l" rtl="0">
                        <a:spcBef>
                          <a:spcPts val="0"/>
                        </a:spcBef>
                        <a:spcAft>
                          <a:spcPts val="0"/>
                        </a:spcAft>
                        <a:buNone/>
                      </a:pPr>
                      <a:r>
                        <a:rPr lang="ca" sz="1000"/>
                        <a:t>David Silva</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85.72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0.28</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292275">
                <a:tc>
                  <a:txBody>
                    <a:bodyPr/>
                    <a:lstStyle/>
                    <a:p>
                      <a:pPr marL="0" lvl="0" indent="0" algn="l" rtl="0">
                        <a:spcBef>
                          <a:spcPts val="0"/>
                        </a:spcBef>
                        <a:spcAft>
                          <a:spcPts val="0"/>
                        </a:spcAft>
                        <a:buNone/>
                      </a:pPr>
                      <a:r>
                        <a:rPr lang="ca" sz="1000"/>
                        <a:t>T. Kroos</a:t>
                      </a:r>
                      <a:endParaRPr sz="1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a:t>85.52</a:t>
                      </a:r>
                      <a:endParaRPr sz="100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ca" sz="1000" dirty="0"/>
                        <a:t>2.48</a:t>
                      </a:r>
                      <a:endParaRPr sz="1000" dirty="0"/>
                    </a:p>
                  </a:txBody>
                  <a:tcPr marL="91425" marR="91425" marT="38100" marB="381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5" name="Frame 14">
            <a:extLst>
              <a:ext uri="{FF2B5EF4-FFF2-40B4-BE49-F238E27FC236}">
                <a16:creationId xmlns:a16="http://schemas.microsoft.com/office/drawing/2014/main" id="{0469D5E9-99F5-1260-96F0-CC812AEC2E44}"/>
              </a:ext>
            </a:extLst>
          </p:cNvPr>
          <p:cNvSpPr/>
          <p:nvPr/>
        </p:nvSpPr>
        <p:spPr>
          <a:xfrm>
            <a:off x="3952892" y="1758462"/>
            <a:ext cx="3856009" cy="108000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ln>
                <a:solidFill>
                  <a:sysClr val="windowText" lastClr="000000"/>
                </a:solidFill>
              </a:ln>
              <a:solidFill>
                <a:sysClr val="windowText" lastClr="000000"/>
              </a:solidFill>
            </a:endParaRPr>
          </a:p>
        </p:txBody>
      </p:sp>
      <p:sp>
        <p:nvSpPr>
          <p:cNvPr id="17" name="Frame 16">
            <a:extLst>
              <a:ext uri="{FF2B5EF4-FFF2-40B4-BE49-F238E27FC236}">
                <a16:creationId xmlns:a16="http://schemas.microsoft.com/office/drawing/2014/main" id="{7BA860A3-247D-9F5F-6F7C-27733E03B535}"/>
              </a:ext>
            </a:extLst>
          </p:cNvPr>
          <p:cNvSpPr/>
          <p:nvPr/>
        </p:nvSpPr>
        <p:spPr>
          <a:xfrm>
            <a:off x="7808901" y="1899138"/>
            <a:ext cx="2586900" cy="33997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Frame 18">
            <a:extLst>
              <a:ext uri="{FF2B5EF4-FFF2-40B4-BE49-F238E27FC236}">
                <a16:creationId xmlns:a16="http://schemas.microsoft.com/office/drawing/2014/main" id="{401CBF10-48B6-39E3-159E-241C616FC9B0}"/>
              </a:ext>
            </a:extLst>
          </p:cNvPr>
          <p:cNvSpPr/>
          <p:nvPr/>
        </p:nvSpPr>
        <p:spPr>
          <a:xfrm>
            <a:off x="7808900" y="3926646"/>
            <a:ext cx="2624447" cy="31710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9" name="Frame 38">
            <a:extLst>
              <a:ext uri="{FF2B5EF4-FFF2-40B4-BE49-F238E27FC236}">
                <a16:creationId xmlns:a16="http://schemas.microsoft.com/office/drawing/2014/main" id="{3C8DFC00-781D-018B-BD65-2101923F80BF}"/>
              </a:ext>
            </a:extLst>
          </p:cNvPr>
          <p:cNvSpPr/>
          <p:nvPr/>
        </p:nvSpPr>
        <p:spPr>
          <a:xfrm>
            <a:off x="7808900" y="2838462"/>
            <a:ext cx="2646188" cy="41572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1781720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C1C1F151-C0B8-F613-3828-C75589DDB4F8}"/>
              </a:ext>
            </a:extLst>
          </p:cNvPr>
          <p:cNvPicPr>
            <a:picLocks noChangeAspect="1"/>
          </p:cNvPicPr>
          <p:nvPr/>
        </p:nvPicPr>
        <p:blipFill>
          <a:blip r:embed="rId5"/>
          <a:stretch>
            <a:fillRect/>
          </a:stretch>
        </p:blipFill>
        <p:spPr>
          <a:xfrm>
            <a:off x="1704483" y="326017"/>
            <a:ext cx="8967873" cy="6210250"/>
          </a:xfrm>
          <a:prstGeom prst="rect">
            <a:avLst/>
          </a:prstGeom>
        </p:spPr>
      </p:pic>
    </p:spTree>
    <p:extLst>
      <p:ext uri="{BB962C8B-B14F-4D97-AF65-F5344CB8AC3E}">
        <p14:creationId xmlns:p14="http://schemas.microsoft.com/office/powerpoint/2010/main" val="2015249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Foosball football players">
            <a:extLst>
              <a:ext uri="{FF2B5EF4-FFF2-40B4-BE49-F238E27FC236}">
                <a16:creationId xmlns:a16="http://schemas.microsoft.com/office/drawing/2014/main" id="{BAB888F0-406A-A395-2A5A-854FB0ACBC0C}"/>
              </a:ext>
            </a:extLst>
          </p:cNvPr>
          <p:cNvPicPr>
            <a:picLocks noChangeAspect="1"/>
          </p:cNvPicPr>
          <p:nvPr/>
        </p:nvPicPr>
        <p:blipFill rotWithShape="1">
          <a:blip r:embed="rId2">
            <a:duotone>
              <a:schemeClr val="bg2">
                <a:shade val="45000"/>
                <a:satMod val="135000"/>
              </a:schemeClr>
              <a:prstClr val="white"/>
            </a:duotone>
            <a:alphaModFix amt="25000"/>
          </a:blip>
          <a:srcRect t="5553" r="-1" b="9858"/>
          <a:stretch/>
        </p:blipFill>
        <p:spPr>
          <a:xfrm>
            <a:off x="153" y="10"/>
            <a:ext cx="12191695" cy="6857990"/>
          </a:xfrm>
          <a:prstGeom prst="rect">
            <a:avLst/>
          </a:prstGeom>
        </p:spPr>
      </p:pic>
      <p:sp>
        <p:nvSpPr>
          <p:cNvPr id="2" name="Title 1">
            <a:extLst>
              <a:ext uri="{FF2B5EF4-FFF2-40B4-BE49-F238E27FC236}">
                <a16:creationId xmlns:a16="http://schemas.microsoft.com/office/drawing/2014/main" id="{50E6C593-4E29-FC3F-DD89-5A803FCD5B66}"/>
              </a:ext>
            </a:extLst>
          </p:cNvPr>
          <p:cNvSpPr>
            <a:spLocks noGrp="1"/>
          </p:cNvSpPr>
          <p:nvPr>
            <p:ph type="title"/>
          </p:nvPr>
        </p:nvSpPr>
        <p:spPr/>
        <p:txBody>
          <a:bodyPr>
            <a:normAutofit/>
          </a:bodyPr>
          <a:lstStyle/>
          <a:p>
            <a:pPr algn="l"/>
            <a:r>
              <a:rPr lang="en-GB">
                <a:effectLst/>
                <a:latin typeface="Helvetica" pitchFamily="2" charset="0"/>
              </a:rPr>
              <a:t>Introduction</a:t>
            </a:r>
            <a:endParaRPr lang="en-DE"/>
          </a:p>
        </p:txBody>
      </p:sp>
      <p:sp>
        <p:nvSpPr>
          <p:cNvPr id="3" name="Content Placeholder 2">
            <a:extLst>
              <a:ext uri="{FF2B5EF4-FFF2-40B4-BE49-F238E27FC236}">
                <a16:creationId xmlns:a16="http://schemas.microsoft.com/office/drawing/2014/main" id="{467302E3-D72D-2485-E96B-A9E5E4773AA7}"/>
              </a:ext>
            </a:extLst>
          </p:cNvPr>
          <p:cNvSpPr>
            <a:spLocks noGrp="1"/>
          </p:cNvSpPr>
          <p:nvPr>
            <p:ph idx="1"/>
          </p:nvPr>
        </p:nvSpPr>
        <p:spPr>
          <a:xfrm>
            <a:off x="2610579" y="2052116"/>
            <a:ext cx="7959560" cy="3997828"/>
          </a:xfrm>
        </p:spPr>
        <p:txBody>
          <a:bodyPr>
            <a:normAutofit/>
          </a:bodyPr>
          <a:lstStyle/>
          <a:p>
            <a:endParaRPr lang="en-GB" dirty="0">
              <a:effectLst/>
              <a:latin typeface="Helvetica" pitchFamily="2" charset="0"/>
            </a:endParaRPr>
          </a:p>
          <a:p>
            <a:r>
              <a:rPr lang="en-GB" dirty="0">
                <a:effectLst/>
              </a:rPr>
              <a:t>The FIFA game is a popular soccer simulation game that allows players to build and manage their own teams. In this project, I aim to predict player performance and rankings in the FIFA game using machine learning algorithms. Also, </a:t>
            </a:r>
            <a:r>
              <a:rPr lang="en-GB" b="0" i="0" u="none" strike="noStrike" dirty="0">
                <a:effectLst/>
              </a:rPr>
              <a:t>I will try to determine which players they should recruit in order to win the next tournament. For this, I decided on ranking players by their market value.</a:t>
            </a:r>
          </a:p>
          <a:p>
            <a:endParaRPr lang="en-GB" dirty="0">
              <a:effectLst/>
              <a:latin typeface="Helvetica" pitchFamily="2" charset="0"/>
            </a:endParaRPr>
          </a:p>
          <a:p>
            <a:endParaRPr lang="en-DE" dirty="0"/>
          </a:p>
        </p:txBody>
      </p:sp>
    </p:spTree>
    <p:extLst>
      <p:ext uri="{BB962C8B-B14F-4D97-AF65-F5344CB8AC3E}">
        <p14:creationId xmlns:p14="http://schemas.microsoft.com/office/powerpoint/2010/main" val="1594176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068E-77EF-217C-A371-A14AC57AE9C9}"/>
              </a:ext>
            </a:extLst>
          </p:cNvPr>
          <p:cNvSpPr>
            <a:spLocks noGrp="1"/>
          </p:cNvSpPr>
          <p:nvPr>
            <p:ph type="title"/>
          </p:nvPr>
        </p:nvSpPr>
        <p:spPr>
          <a:xfrm>
            <a:off x="1974738" y="808056"/>
            <a:ext cx="4986954" cy="1077229"/>
          </a:xfrm>
        </p:spPr>
        <p:txBody>
          <a:bodyPr>
            <a:normAutofit/>
          </a:bodyPr>
          <a:lstStyle/>
          <a:p>
            <a:pPr algn="l"/>
            <a:r>
              <a:rPr lang="en-GB" sz="2100">
                <a:effectLst/>
                <a:latin typeface="Helvetica" pitchFamily="2" charset="0"/>
              </a:rPr>
              <a:t>Data Collection and</a:t>
            </a:r>
            <a:br>
              <a:rPr lang="en-GB" sz="2100">
                <a:effectLst/>
                <a:latin typeface="Helvetica" pitchFamily="2" charset="0"/>
              </a:rPr>
            </a:br>
            <a:r>
              <a:rPr lang="en-GB" sz="2100">
                <a:effectLst/>
                <a:latin typeface="Helvetica" pitchFamily="2" charset="0"/>
              </a:rPr>
              <a:t>Pre-processing</a:t>
            </a:r>
            <a:br>
              <a:rPr lang="en-GB" sz="2100">
                <a:effectLst/>
                <a:latin typeface="Helvetica" pitchFamily="2" charset="0"/>
              </a:rPr>
            </a:br>
            <a:endParaRPr lang="en-DE" sz="2100"/>
          </a:p>
        </p:txBody>
      </p:sp>
      <p:sp>
        <p:nvSpPr>
          <p:cNvPr id="3" name="Content Placeholder 2">
            <a:extLst>
              <a:ext uri="{FF2B5EF4-FFF2-40B4-BE49-F238E27FC236}">
                <a16:creationId xmlns:a16="http://schemas.microsoft.com/office/drawing/2014/main" id="{866CE1E1-54E2-A3BB-C9CB-0F26753B0D91}"/>
              </a:ext>
            </a:extLst>
          </p:cNvPr>
          <p:cNvSpPr>
            <a:spLocks noGrp="1"/>
          </p:cNvSpPr>
          <p:nvPr>
            <p:ph idx="1"/>
          </p:nvPr>
        </p:nvSpPr>
        <p:spPr>
          <a:xfrm>
            <a:off x="1974739" y="2052116"/>
            <a:ext cx="4901548" cy="3997828"/>
          </a:xfrm>
        </p:spPr>
        <p:txBody>
          <a:bodyPr>
            <a:normAutofit/>
          </a:bodyPr>
          <a:lstStyle/>
          <a:p>
            <a:r>
              <a:rPr lang="en-GB" sz="1800" dirty="0">
                <a:effectLst/>
                <a:latin typeface="Helvetica" pitchFamily="2" charset="0"/>
              </a:rPr>
              <a:t>I’ve collected data on over 17,000 players from the FIFA game, including their attributes such as pace, shooting, passing, and dribbling. I pre-processed the data by cleaning and normalizing it and, also performed feature selection to identify the most important attributes for predicting player performance.</a:t>
            </a:r>
          </a:p>
          <a:p>
            <a:endParaRPr lang="en-DE" sz="1800" dirty="0"/>
          </a:p>
        </p:txBody>
      </p:sp>
      <p:pic>
        <p:nvPicPr>
          <p:cNvPr id="5" name="Picture 4" descr="Magnifying glass showing decling performance">
            <a:extLst>
              <a:ext uri="{FF2B5EF4-FFF2-40B4-BE49-F238E27FC236}">
                <a16:creationId xmlns:a16="http://schemas.microsoft.com/office/drawing/2014/main" id="{1C989F49-1B3A-8359-8F64-0C73DC1D5EF9}"/>
              </a:ext>
            </a:extLst>
          </p:cNvPr>
          <p:cNvPicPr>
            <a:picLocks noChangeAspect="1"/>
          </p:cNvPicPr>
          <p:nvPr/>
        </p:nvPicPr>
        <p:blipFill rotWithShape="1">
          <a:blip r:embed="rId3"/>
          <a:srcRect l="12054" r="42617" b="-2"/>
          <a:stretch/>
        </p:blipFill>
        <p:spPr>
          <a:xfrm>
            <a:off x="7534656" y="227"/>
            <a:ext cx="4657039" cy="6858000"/>
          </a:xfrm>
          <a:prstGeom prst="rect">
            <a:avLst/>
          </a:prstGeom>
        </p:spPr>
      </p:pic>
    </p:spTree>
    <p:extLst>
      <p:ext uri="{BB962C8B-B14F-4D97-AF65-F5344CB8AC3E}">
        <p14:creationId xmlns:p14="http://schemas.microsoft.com/office/powerpoint/2010/main" val="1681996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F067-3E89-A05F-35FE-7BF895CFCB99}"/>
              </a:ext>
            </a:extLst>
          </p:cNvPr>
          <p:cNvSpPr>
            <a:spLocks noGrp="1"/>
          </p:cNvSpPr>
          <p:nvPr>
            <p:ph type="title"/>
          </p:nvPr>
        </p:nvSpPr>
        <p:spPr>
          <a:xfrm>
            <a:off x="6369475" y="808056"/>
            <a:ext cx="4203364" cy="1077229"/>
          </a:xfrm>
        </p:spPr>
        <p:txBody>
          <a:bodyPr>
            <a:normAutofit/>
          </a:bodyPr>
          <a:lstStyle/>
          <a:p>
            <a:pPr algn="l"/>
            <a:r>
              <a:rPr lang="en-GB" sz="2100">
                <a:effectLst/>
                <a:latin typeface="Helvetica" pitchFamily="2" charset="0"/>
              </a:rPr>
              <a:t>Model Training and Evaluation</a:t>
            </a:r>
            <a:br>
              <a:rPr lang="en-GB" sz="2100">
                <a:effectLst/>
                <a:latin typeface="Helvetica" pitchFamily="2" charset="0"/>
              </a:rPr>
            </a:br>
            <a:endParaRPr lang="en-DE" sz="2100"/>
          </a:p>
        </p:txBody>
      </p:sp>
      <p:sp>
        <p:nvSpPr>
          <p:cNvPr id="3" name="Content Placeholder 2">
            <a:extLst>
              <a:ext uri="{FF2B5EF4-FFF2-40B4-BE49-F238E27FC236}">
                <a16:creationId xmlns:a16="http://schemas.microsoft.com/office/drawing/2014/main" id="{E9ADEF33-5C8E-A080-828D-AB37166746BE}"/>
              </a:ext>
            </a:extLst>
          </p:cNvPr>
          <p:cNvSpPr>
            <a:spLocks noGrp="1"/>
          </p:cNvSpPr>
          <p:nvPr>
            <p:ph idx="1"/>
          </p:nvPr>
        </p:nvSpPr>
        <p:spPr>
          <a:xfrm>
            <a:off x="6369474" y="2052116"/>
            <a:ext cx="4203365" cy="3997828"/>
          </a:xfrm>
        </p:spPr>
        <p:style>
          <a:lnRef idx="2">
            <a:schemeClr val="dk1"/>
          </a:lnRef>
          <a:fillRef idx="1">
            <a:schemeClr val="lt1"/>
          </a:fillRef>
          <a:effectRef idx="0">
            <a:schemeClr val="dk1"/>
          </a:effectRef>
          <a:fontRef idx="minor">
            <a:schemeClr val="dk1"/>
          </a:fontRef>
        </p:style>
        <p:txBody>
          <a:bodyPr>
            <a:normAutofit/>
          </a:bodyPr>
          <a:lstStyle/>
          <a:p>
            <a:r>
              <a:rPr lang="en-GB" sz="1800" dirty="0">
                <a:latin typeface="Helvetica" pitchFamily="2" charset="0"/>
              </a:rPr>
              <a:t>I</a:t>
            </a:r>
            <a:r>
              <a:rPr lang="en-GB" sz="1800" dirty="0">
                <a:effectLst/>
                <a:latin typeface="Helvetica" pitchFamily="2" charset="0"/>
              </a:rPr>
              <a:t> trained several machine learning models on the pre-processed data, including linear regression. </a:t>
            </a:r>
            <a:r>
              <a:rPr lang="en-GB" sz="1800" dirty="0">
                <a:latin typeface="Helvetica" pitchFamily="2" charset="0"/>
              </a:rPr>
              <a:t>I</a:t>
            </a:r>
            <a:r>
              <a:rPr lang="en-GB" sz="1800" dirty="0">
                <a:effectLst/>
                <a:latin typeface="Helvetica" pitchFamily="2" charset="0"/>
              </a:rPr>
              <a:t> evaluated the performance of each model using metrics such as mean-squared error and R-squared.</a:t>
            </a:r>
          </a:p>
          <a:p>
            <a:endParaRPr lang="en-DE" sz="1800" dirty="0"/>
          </a:p>
        </p:txBody>
      </p:sp>
      <p:pic>
        <p:nvPicPr>
          <p:cNvPr id="5" name="Picture 4" descr="Light bulb on yellow background with sketched light beams and cord">
            <a:extLst>
              <a:ext uri="{FF2B5EF4-FFF2-40B4-BE49-F238E27FC236}">
                <a16:creationId xmlns:a16="http://schemas.microsoft.com/office/drawing/2014/main" id="{3534651C-DFB9-B9BE-D99A-6267904DF081}"/>
              </a:ext>
            </a:extLst>
          </p:cNvPr>
          <p:cNvPicPr>
            <a:picLocks noChangeAspect="1"/>
          </p:cNvPicPr>
          <p:nvPr/>
        </p:nvPicPr>
        <p:blipFill rotWithShape="1">
          <a:blip r:embed="rId3"/>
          <a:srcRect l="52292" r="8034"/>
          <a:stretch/>
        </p:blipFill>
        <p:spPr>
          <a:xfrm>
            <a:off x="1005401" y="227"/>
            <a:ext cx="4424045" cy="6858000"/>
          </a:xfrm>
          <a:prstGeom prst="rect">
            <a:avLst/>
          </a:prstGeom>
          <a:ln w="12700">
            <a:solidFill>
              <a:schemeClr val="tx1"/>
            </a:solidFill>
          </a:ln>
        </p:spPr>
      </p:pic>
    </p:spTree>
    <p:extLst>
      <p:ext uri="{BB962C8B-B14F-4D97-AF65-F5344CB8AC3E}">
        <p14:creationId xmlns:p14="http://schemas.microsoft.com/office/powerpoint/2010/main" val="4200452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33546FF5-A2E1-2E3D-BE5E-9C52A44C206D}"/>
              </a:ext>
            </a:extLst>
          </p:cNvPr>
          <p:cNvPicPr>
            <a:picLocks noChangeAspect="1"/>
          </p:cNvPicPr>
          <p:nvPr/>
        </p:nvPicPr>
        <p:blipFill rotWithShape="1">
          <a:blip r:embed="rId3"/>
          <a:srcRect l="34801" r="19515"/>
          <a:stretch/>
        </p:blipFill>
        <p:spPr>
          <a:xfrm>
            <a:off x="1005401" y="227"/>
            <a:ext cx="5569814" cy="6858000"/>
          </a:xfrm>
          <a:prstGeom prst="rect">
            <a:avLst/>
          </a:prstGeom>
          <a:ln w="12700">
            <a:solidFill>
              <a:schemeClr val="tx1"/>
            </a:solidFill>
          </a:ln>
        </p:spPr>
      </p:pic>
      <p:sp>
        <p:nvSpPr>
          <p:cNvPr id="3" name="Content Placeholder 2">
            <a:extLst>
              <a:ext uri="{FF2B5EF4-FFF2-40B4-BE49-F238E27FC236}">
                <a16:creationId xmlns:a16="http://schemas.microsoft.com/office/drawing/2014/main" id="{D7177C44-3240-04EF-FAC8-9FBC0AF83D5A}"/>
              </a:ext>
            </a:extLst>
          </p:cNvPr>
          <p:cNvSpPr>
            <a:spLocks noGrp="1"/>
          </p:cNvSpPr>
          <p:nvPr>
            <p:ph idx="1"/>
          </p:nvPr>
        </p:nvSpPr>
        <p:spPr>
          <a:xfrm>
            <a:off x="7560104" y="2200275"/>
            <a:ext cx="3012735" cy="3849669"/>
          </a:xfrm>
        </p:spPr>
        <p:txBody>
          <a:bodyPr>
            <a:normAutofit/>
          </a:bodyPr>
          <a:lstStyle/>
          <a:p>
            <a:r>
              <a:rPr lang="en-GB" sz="1500" b="1" i="0" u="none" strike="noStrike">
                <a:effectLst/>
              </a:rPr>
              <a:t>Data Gathering</a:t>
            </a:r>
          </a:p>
          <a:p>
            <a:r>
              <a:rPr lang="en-GB" sz="1500" b="1" i="0" u="none" strike="noStrike">
                <a:effectLst/>
              </a:rPr>
              <a:t>Data Pre-Processing</a:t>
            </a:r>
          </a:p>
          <a:p>
            <a:r>
              <a:rPr lang="en-GB" sz="1500" b="1" i="0" u="none" strike="noStrike">
                <a:effectLst/>
              </a:rPr>
              <a:t>Cleaning Data</a:t>
            </a:r>
          </a:p>
          <a:p>
            <a:r>
              <a:rPr lang="en-GB" sz="1500" b="1" i="0" u="none" strike="noStrike">
                <a:effectLst/>
              </a:rPr>
              <a:t>Further Cleaning</a:t>
            </a:r>
          </a:p>
          <a:p>
            <a:r>
              <a:rPr lang="en-GB" sz="1500" b="1" i="0" u="none" strike="noStrike">
                <a:effectLst/>
              </a:rPr>
              <a:t>Creating Subsets</a:t>
            </a:r>
          </a:p>
          <a:p>
            <a:r>
              <a:rPr lang="en-GB" sz="1500" b="1" i="0" u="none" strike="noStrike">
                <a:effectLst/>
              </a:rPr>
              <a:t>Merging Subsets</a:t>
            </a:r>
          </a:p>
          <a:p>
            <a:r>
              <a:rPr lang="en-GB" sz="1500" b="1" i="0" u="none" strike="noStrike">
                <a:effectLst/>
              </a:rPr>
              <a:t>Exploratory Data Analysis</a:t>
            </a:r>
          </a:p>
          <a:p>
            <a:r>
              <a:rPr lang="en-GB" sz="1500" b="1" i="0" u="none" strike="noStrike">
                <a:effectLst/>
              </a:rPr>
              <a:t>Machine Learning Model</a:t>
            </a:r>
          </a:p>
          <a:p>
            <a:endParaRPr lang="en-DE" sz="1500"/>
          </a:p>
        </p:txBody>
      </p:sp>
    </p:spTree>
    <p:extLst>
      <p:ext uri="{BB962C8B-B14F-4D97-AF65-F5344CB8AC3E}">
        <p14:creationId xmlns:p14="http://schemas.microsoft.com/office/powerpoint/2010/main" val="9565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lose up of man finger on stock market charts">
            <a:extLst>
              <a:ext uri="{FF2B5EF4-FFF2-40B4-BE49-F238E27FC236}">
                <a16:creationId xmlns:a16="http://schemas.microsoft.com/office/drawing/2014/main" id="{1D0A6C23-FA5E-5B48-76E1-ECD1C9889978}"/>
              </a:ext>
            </a:extLst>
          </p:cNvPr>
          <p:cNvPicPr>
            <a:picLocks noChangeAspect="1"/>
          </p:cNvPicPr>
          <p:nvPr/>
        </p:nvPicPr>
        <p:blipFill rotWithShape="1">
          <a:blip r:embed="rId2">
            <a:duotone>
              <a:schemeClr val="bg2">
                <a:shade val="45000"/>
                <a:satMod val="135000"/>
              </a:schemeClr>
              <a:prstClr val="white"/>
            </a:duotone>
            <a:alphaModFix amt="25000"/>
          </a:blip>
          <a:srcRect t="9545" r="-1" b="6183"/>
          <a:stretch/>
        </p:blipFill>
        <p:spPr>
          <a:xfrm>
            <a:off x="153" y="10"/>
            <a:ext cx="12191695" cy="6857990"/>
          </a:xfrm>
          <a:prstGeom prst="rect">
            <a:avLst/>
          </a:prstGeom>
        </p:spPr>
      </p:pic>
      <p:sp>
        <p:nvSpPr>
          <p:cNvPr id="2" name="Title 1">
            <a:extLst>
              <a:ext uri="{FF2B5EF4-FFF2-40B4-BE49-F238E27FC236}">
                <a16:creationId xmlns:a16="http://schemas.microsoft.com/office/drawing/2014/main" id="{F87F8C1E-3E14-542A-3A51-55AAD5C8B6E6}"/>
              </a:ext>
            </a:extLst>
          </p:cNvPr>
          <p:cNvSpPr>
            <a:spLocks noGrp="1"/>
          </p:cNvSpPr>
          <p:nvPr>
            <p:ph type="title"/>
          </p:nvPr>
        </p:nvSpPr>
        <p:spPr/>
        <p:txBody>
          <a:bodyPr>
            <a:normAutofit/>
          </a:bodyPr>
          <a:lstStyle/>
          <a:p>
            <a:pPr algn="l"/>
            <a:r>
              <a:rPr lang="en-GB" b="1" i="0" u="none" strike="noStrike">
                <a:effectLst/>
              </a:rPr>
              <a:t>Cleaning Data</a:t>
            </a:r>
            <a:br>
              <a:rPr lang="en-GB" b="1" i="0" u="none" strike="noStrike">
                <a:effectLst/>
              </a:rPr>
            </a:br>
            <a:endParaRPr lang="en-DE"/>
          </a:p>
        </p:txBody>
      </p:sp>
      <p:sp>
        <p:nvSpPr>
          <p:cNvPr id="3" name="Content Placeholder 2">
            <a:extLst>
              <a:ext uri="{FF2B5EF4-FFF2-40B4-BE49-F238E27FC236}">
                <a16:creationId xmlns:a16="http://schemas.microsoft.com/office/drawing/2014/main" id="{7BBB4FEA-3303-9CDA-840D-B90FFB4129CB}"/>
              </a:ext>
            </a:extLst>
          </p:cNvPr>
          <p:cNvSpPr>
            <a:spLocks noGrp="1"/>
          </p:cNvSpPr>
          <p:nvPr>
            <p:ph idx="1"/>
          </p:nvPr>
        </p:nvSpPr>
        <p:spPr>
          <a:xfrm>
            <a:off x="2610579" y="2052116"/>
            <a:ext cx="7959560" cy="3997828"/>
          </a:xfrm>
        </p:spPr>
        <p:txBody>
          <a:bodyPr>
            <a:normAutofit/>
          </a:bodyPr>
          <a:lstStyle/>
          <a:p>
            <a:r>
              <a:rPr lang="en-GB" b="0" i="0" u="none" strike="noStrike" dirty="0">
                <a:effectLst/>
              </a:rPr>
              <a:t>I created 3 subsets from the full dataset to </a:t>
            </a:r>
            <a:r>
              <a:rPr lang="en-GB" b="0" i="0" u="none" strike="noStrike" dirty="0" err="1">
                <a:effectLst/>
              </a:rPr>
              <a:t>analyze</a:t>
            </a:r>
            <a:r>
              <a:rPr lang="en-GB" b="0" i="0" u="none" strike="noStrike" dirty="0">
                <a:effectLst/>
              </a:rPr>
              <a:t> a group of variables, and decided to keep Player ID, Age, Nationality, Height, Foot, Day Joined the current club, Day of Contract End, and Market Value of the Player in the second subset. I observed the Hits column was an object that needed cleaning. No duplicates were found, but there were missing values.</a:t>
            </a:r>
          </a:p>
          <a:p>
            <a:endParaRPr lang="en-DE" dirty="0"/>
          </a:p>
        </p:txBody>
      </p:sp>
    </p:spTree>
    <p:extLst>
      <p:ext uri="{BB962C8B-B14F-4D97-AF65-F5344CB8AC3E}">
        <p14:creationId xmlns:p14="http://schemas.microsoft.com/office/powerpoint/2010/main" val="2460586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Dark blue shattered geometric chain">
            <a:extLst>
              <a:ext uri="{FF2B5EF4-FFF2-40B4-BE49-F238E27FC236}">
                <a16:creationId xmlns:a16="http://schemas.microsoft.com/office/drawing/2014/main" id="{D887B084-BAD1-DAC4-9C9C-157BD44FCB33}"/>
              </a:ext>
            </a:extLst>
          </p:cNvPr>
          <p:cNvPicPr>
            <a:picLocks noChangeAspect="1"/>
          </p:cNvPicPr>
          <p:nvPr/>
        </p:nvPicPr>
        <p:blipFill rotWithShape="1">
          <a:blip r:embed="rId2">
            <a:duotone>
              <a:schemeClr val="bg2">
                <a:shade val="45000"/>
                <a:satMod val="135000"/>
              </a:schemeClr>
              <a:prstClr val="white"/>
            </a:duotone>
            <a:alphaModFix amt="25000"/>
          </a:blip>
          <a:srcRect l="2"/>
          <a:stretch/>
        </p:blipFill>
        <p:spPr>
          <a:xfrm>
            <a:off x="153" y="10"/>
            <a:ext cx="12191695" cy="6857990"/>
          </a:xfrm>
          <a:prstGeom prst="rect">
            <a:avLst/>
          </a:prstGeom>
        </p:spPr>
      </p:pic>
      <p:sp>
        <p:nvSpPr>
          <p:cNvPr id="2" name="Title 1">
            <a:extLst>
              <a:ext uri="{FF2B5EF4-FFF2-40B4-BE49-F238E27FC236}">
                <a16:creationId xmlns:a16="http://schemas.microsoft.com/office/drawing/2014/main" id="{2D5BB809-41D9-8092-8C6B-28A43CA998FF}"/>
              </a:ext>
            </a:extLst>
          </p:cNvPr>
          <p:cNvSpPr>
            <a:spLocks noGrp="1"/>
          </p:cNvSpPr>
          <p:nvPr>
            <p:ph type="title"/>
          </p:nvPr>
        </p:nvSpPr>
        <p:spPr/>
        <p:txBody>
          <a:bodyPr>
            <a:normAutofit/>
          </a:bodyPr>
          <a:lstStyle/>
          <a:p>
            <a:pPr algn="l"/>
            <a:r>
              <a:rPr lang="en-GB" sz="2100" b="1" i="0" u="none" strike="noStrike">
                <a:effectLst/>
              </a:rPr>
              <a:t>Creating Subsets</a:t>
            </a:r>
            <a:br>
              <a:rPr lang="en-GB" sz="2100" b="1" i="0" u="none" strike="noStrike">
                <a:effectLst/>
              </a:rPr>
            </a:br>
            <a:br>
              <a:rPr lang="en-GB" sz="2100" b="1" i="0" u="none" strike="noStrike">
                <a:effectLst/>
              </a:rPr>
            </a:br>
            <a:endParaRPr lang="en-DE" sz="2100"/>
          </a:p>
        </p:txBody>
      </p:sp>
      <p:sp>
        <p:nvSpPr>
          <p:cNvPr id="3" name="Content Placeholder 2">
            <a:extLst>
              <a:ext uri="{FF2B5EF4-FFF2-40B4-BE49-F238E27FC236}">
                <a16:creationId xmlns:a16="http://schemas.microsoft.com/office/drawing/2014/main" id="{9B8B0F12-43E0-4615-EC50-244CD192F002}"/>
              </a:ext>
            </a:extLst>
          </p:cNvPr>
          <p:cNvSpPr>
            <a:spLocks noGrp="1"/>
          </p:cNvSpPr>
          <p:nvPr>
            <p:ph idx="1"/>
          </p:nvPr>
        </p:nvSpPr>
        <p:spPr>
          <a:xfrm>
            <a:off x="2610579" y="2052116"/>
            <a:ext cx="7959560" cy="3997828"/>
          </a:xfrm>
        </p:spPr>
        <p:txBody>
          <a:bodyPr>
            <a:normAutofit/>
          </a:bodyPr>
          <a:lstStyle/>
          <a:p>
            <a:r>
              <a:rPr lang="en-GB" b="0" i="0" u="none" strike="noStrike" dirty="0">
                <a:effectLst/>
              </a:rPr>
              <a:t>This text outlines a process for creating a subset of player stats and growth columns. The </a:t>
            </a:r>
            <a:r>
              <a:rPr lang="en-GB" b="0" i="0" u="none" strike="noStrike" dirty="0" err="1">
                <a:effectLst/>
              </a:rPr>
              <a:t>dtypes</a:t>
            </a:r>
            <a:r>
              <a:rPr lang="en-GB" b="0" i="0" u="none" strike="noStrike" dirty="0">
                <a:effectLst/>
              </a:rPr>
              <a:t> of the variables are checked and certain variables are observed, such as growth and base stats, to try and find out what they signify. New subsets are created for further exploration. It is then seen that 5 out of the 7 main categories are equal to the sum of their subcategories, except for mentality and goalkeeping. The subcategories are then dropped and the main categories are kept, assuming they are the same. Finally, it is checked if the sum of the main category values is equal to the </a:t>
            </a:r>
            <a:r>
              <a:rPr lang="en-GB" b="0" i="0" u="none" strike="noStrike" dirty="0" err="1">
                <a:effectLst/>
              </a:rPr>
              <a:t>total_statscolumn</a:t>
            </a:r>
            <a:r>
              <a:rPr lang="en-GB" b="0" i="0" u="none" strike="noStrike" dirty="0">
                <a:effectLst/>
              </a:rPr>
              <a:t>, which it is.</a:t>
            </a:r>
            <a:endParaRPr lang="en-DE" dirty="0"/>
          </a:p>
        </p:txBody>
      </p:sp>
    </p:spTree>
    <p:extLst>
      <p:ext uri="{BB962C8B-B14F-4D97-AF65-F5344CB8AC3E}">
        <p14:creationId xmlns:p14="http://schemas.microsoft.com/office/powerpoint/2010/main" val="3595659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0D7EE63-B03F-6FB8-A065-18C7FB8C4DBB}"/>
              </a:ext>
            </a:extLst>
          </p:cNvPr>
          <p:cNvSpPr>
            <a:spLocks noGrp="1"/>
          </p:cNvSpPr>
          <p:nvPr>
            <p:ph idx="1"/>
          </p:nvPr>
        </p:nvSpPr>
        <p:spPr>
          <a:xfrm>
            <a:off x="1359877" y="2052116"/>
            <a:ext cx="3268785" cy="3997828"/>
          </a:xfrm>
        </p:spPr>
        <p:txBody>
          <a:bodyPr>
            <a:normAutofit/>
          </a:bodyPr>
          <a:lstStyle/>
          <a:p>
            <a:pPr marL="0" indent="0" algn="l">
              <a:buNone/>
            </a:pPr>
            <a:r>
              <a:rPr lang="en-GB" sz="1600" dirty="0"/>
              <a:t> In this table we can see that the</a:t>
            </a:r>
            <a:endParaRPr lang="en-GB" sz="1600" b="0" i="0" dirty="0">
              <a:effectLst/>
            </a:endParaRPr>
          </a:p>
          <a:p>
            <a:pPr algn="l">
              <a:buFont typeface="+mj-lt"/>
              <a:buAutoNum type="arabicPeriod"/>
            </a:pPr>
            <a:r>
              <a:rPr lang="en-GB" sz="1400" b="0" i="0" dirty="0">
                <a:effectLst/>
              </a:rPr>
              <a:t>youngest player is 16 ; oldest 47;</a:t>
            </a:r>
          </a:p>
          <a:p>
            <a:pPr algn="l">
              <a:buFont typeface="+mj-lt"/>
              <a:buAutoNum type="arabicPeriod"/>
            </a:pPr>
            <a:r>
              <a:rPr lang="en-GB" sz="1400" b="0" i="0" dirty="0">
                <a:effectLst/>
              </a:rPr>
              <a:t>lowest </a:t>
            </a:r>
            <a:r>
              <a:rPr lang="en-GB" sz="1400" b="0" i="0" dirty="0" err="1">
                <a:effectLst/>
              </a:rPr>
              <a:t>best_overvall</a:t>
            </a:r>
            <a:r>
              <a:rPr lang="en-GB" sz="1400" b="0" i="0" dirty="0">
                <a:effectLst/>
              </a:rPr>
              <a:t> recorded is 44; highest 93</a:t>
            </a:r>
          </a:p>
          <a:p>
            <a:pPr algn="l">
              <a:buFont typeface="+mj-lt"/>
              <a:buAutoNum type="arabicPeriod"/>
            </a:pPr>
            <a:r>
              <a:rPr lang="en-GB" sz="1400" b="0" i="0" dirty="0">
                <a:effectLst/>
              </a:rPr>
              <a:t>lowest total stats 731 ; highest 2316</a:t>
            </a:r>
          </a:p>
          <a:p>
            <a:endParaRPr lang="en-US" sz="1600" dirty="0"/>
          </a:p>
        </p:txBody>
      </p:sp>
      <p:pic>
        <p:nvPicPr>
          <p:cNvPr id="5" name="Content Placeholder 4">
            <a:extLst>
              <a:ext uri="{FF2B5EF4-FFF2-40B4-BE49-F238E27FC236}">
                <a16:creationId xmlns:a16="http://schemas.microsoft.com/office/drawing/2014/main" id="{BC2D35A6-532C-93BE-6702-E77D00BD92AB}"/>
              </a:ext>
            </a:extLst>
          </p:cNvPr>
          <p:cNvPicPr>
            <a:picLocks noChangeAspect="1"/>
          </p:cNvPicPr>
          <p:nvPr/>
        </p:nvPicPr>
        <p:blipFill>
          <a:blip r:embed="rId3"/>
          <a:stretch>
            <a:fillRect/>
          </a:stretch>
        </p:blipFill>
        <p:spPr>
          <a:xfrm>
            <a:off x="5756053" y="2679544"/>
            <a:ext cx="5303975" cy="1498372"/>
          </a:xfrm>
          <a:prstGeom prst="rect">
            <a:avLst/>
          </a:prstGeom>
          <a:ln w="12700">
            <a:noFill/>
          </a:ln>
        </p:spPr>
      </p:pic>
    </p:spTree>
    <p:extLst>
      <p:ext uri="{BB962C8B-B14F-4D97-AF65-F5344CB8AC3E}">
        <p14:creationId xmlns:p14="http://schemas.microsoft.com/office/powerpoint/2010/main" val="132068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6E4E-FECA-7E7F-D732-07325BA4DF3C}"/>
              </a:ext>
            </a:extLst>
          </p:cNvPr>
          <p:cNvSpPr>
            <a:spLocks noGrp="1"/>
          </p:cNvSpPr>
          <p:nvPr>
            <p:ph type="title"/>
          </p:nvPr>
        </p:nvSpPr>
        <p:spPr>
          <a:xfrm>
            <a:off x="1964445" y="808056"/>
            <a:ext cx="2668106" cy="1077229"/>
          </a:xfrm>
        </p:spPr>
        <p:txBody>
          <a:bodyPr>
            <a:normAutofit/>
          </a:bodyPr>
          <a:lstStyle/>
          <a:p>
            <a:pPr algn="l"/>
            <a:r>
              <a:rPr lang="en-GB" sz="2800" dirty="0">
                <a:latin typeface="Arial"/>
                <a:cs typeface="Arial"/>
              </a:rPr>
              <a:t>NUMERICAL</a:t>
            </a:r>
            <a:r>
              <a:rPr lang="en-GB" sz="2800" spc="-65" dirty="0">
                <a:latin typeface="Arial"/>
                <a:cs typeface="Arial"/>
              </a:rPr>
              <a:t> </a:t>
            </a:r>
            <a:r>
              <a:rPr lang="en-GB" sz="2800" spc="-25" dirty="0">
                <a:latin typeface="Arial"/>
                <a:cs typeface="Arial"/>
              </a:rPr>
              <a:t>VARIABLES</a:t>
            </a:r>
            <a:endParaRPr lang="en-DE" sz="2800" dirty="0"/>
          </a:p>
        </p:txBody>
      </p:sp>
      <p:sp>
        <p:nvSpPr>
          <p:cNvPr id="3" name="Content Placeholder 2">
            <a:extLst>
              <a:ext uri="{FF2B5EF4-FFF2-40B4-BE49-F238E27FC236}">
                <a16:creationId xmlns:a16="http://schemas.microsoft.com/office/drawing/2014/main" id="{A9F8A3EF-A2AD-D3AF-0DBD-8D5D220727AB}"/>
              </a:ext>
            </a:extLst>
          </p:cNvPr>
          <p:cNvSpPr>
            <a:spLocks noGrp="1"/>
          </p:cNvSpPr>
          <p:nvPr>
            <p:ph idx="1"/>
          </p:nvPr>
        </p:nvSpPr>
        <p:spPr>
          <a:xfrm>
            <a:off x="1964444" y="2052116"/>
            <a:ext cx="2664217" cy="3997828"/>
          </a:xfrm>
        </p:spPr>
        <p:txBody>
          <a:bodyPr>
            <a:normAutofit fontScale="85000" lnSpcReduction="20000"/>
          </a:bodyPr>
          <a:lstStyle/>
          <a:p>
            <a:r>
              <a:rPr lang="en-GB" sz="1600" dirty="0"/>
              <a:t>Since I got the information that the sum of main categories is equal to the </a:t>
            </a:r>
            <a:r>
              <a:rPr lang="en-GB" sz="1600" dirty="0" err="1"/>
              <a:t>total_stats</a:t>
            </a:r>
            <a:r>
              <a:rPr lang="en-GB" sz="1600" dirty="0"/>
              <a:t> column, it is not surprising that the variables are highly correlated. What's surprising is how goalkeeping has a negative moderate correlation with </a:t>
            </a:r>
            <a:r>
              <a:rPr lang="en-GB" sz="1600" dirty="0" err="1"/>
              <a:t>total_stats</a:t>
            </a:r>
            <a:r>
              <a:rPr lang="en-GB" sz="1600" dirty="0"/>
              <a:t>.</a:t>
            </a:r>
          </a:p>
          <a:p>
            <a:r>
              <a:rPr lang="en-GB" sz="1600" dirty="0"/>
              <a:t>dribbling2 is highly correlated with the passing shooting columns. It also does not correlate with physicality. </a:t>
            </a:r>
            <a:endParaRPr lang="en-DE" sz="1600" dirty="0"/>
          </a:p>
        </p:txBody>
      </p:sp>
      <p:pic>
        <p:nvPicPr>
          <p:cNvPr id="4" name="object 2">
            <a:extLst>
              <a:ext uri="{FF2B5EF4-FFF2-40B4-BE49-F238E27FC236}">
                <a16:creationId xmlns:a16="http://schemas.microsoft.com/office/drawing/2014/main" id="{D21FFD61-A3C9-57DA-209B-2F8FBBC8814E}"/>
              </a:ext>
            </a:extLst>
          </p:cNvPr>
          <p:cNvPicPr/>
          <p:nvPr/>
        </p:nvPicPr>
        <p:blipFill>
          <a:blip r:embed="rId3" cstate="print"/>
          <a:stretch>
            <a:fillRect/>
          </a:stretch>
        </p:blipFill>
        <p:spPr>
          <a:xfrm>
            <a:off x="5496011" y="503583"/>
            <a:ext cx="5848068" cy="5102087"/>
          </a:xfrm>
          <a:prstGeom prst="rect">
            <a:avLst/>
          </a:prstGeom>
          <a:ln w="12700">
            <a:noFill/>
          </a:ln>
        </p:spPr>
      </p:pic>
    </p:spTree>
    <p:extLst>
      <p:ext uri="{BB962C8B-B14F-4D97-AF65-F5344CB8AC3E}">
        <p14:creationId xmlns:p14="http://schemas.microsoft.com/office/powerpoint/2010/main" val="2098675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{0C22D65C-2DA3-0E43-9AA8-12B8C2A970DD}tf16401378</Template>
  <TotalTime>1188</TotalTime>
  <Words>775</Words>
  <Application>Microsoft Macintosh PowerPoint</Application>
  <PresentationFormat>Widescreen</PresentationFormat>
  <Paragraphs>126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Helvetica</vt:lpstr>
      <vt:lpstr>MS Shell Dlg 2</vt:lpstr>
      <vt:lpstr>Söhne</vt:lpstr>
      <vt:lpstr>Wingdings</vt:lpstr>
      <vt:lpstr>Wingdings 3</vt:lpstr>
      <vt:lpstr>Madison</vt:lpstr>
      <vt:lpstr>PowerPoint Presentation</vt:lpstr>
      <vt:lpstr>Introduction</vt:lpstr>
      <vt:lpstr>Data Collection and Pre-processing </vt:lpstr>
      <vt:lpstr>Model Training and Evaluation </vt:lpstr>
      <vt:lpstr>PowerPoint Presentation</vt:lpstr>
      <vt:lpstr>Cleaning Data </vt:lpstr>
      <vt:lpstr>Creating Subsets  </vt:lpstr>
      <vt:lpstr>PowerPoint Presentation</vt:lpstr>
      <vt:lpstr>NUMERICAL VARIABLES</vt:lpstr>
      <vt:lpstr>Most Important Factors for Determining a Player’s Value</vt:lpstr>
      <vt:lpstr>evaluation metrics</vt:lpstr>
      <vt:lpstr>PowerPoint Presentation</vt:lpstr>
      <vt:lpstr>Top 10 Actual vs Predicted!</vt:lpstr>
      <vt:lpstr>Top 10 Actual vs Predicted revealed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pruteanu maria</dc:creator>
  <cp:lastModifiedBy>pruteanu maria</cp:lastModifiedBy>
  <cp:revision>17</cp:revision>
  <dcterms:created xsi:type="dcterms:W3CDTF">2023-07-12T16:55:51Z</dcterms:created>
  <dcterms:modified xsi:type="dcterms:W3CDTF">2023-07-13T12:44:08Z</dcterms:modified>
</cp:coreProperties>
</file>